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4"/>
  </p:sldMasterIdLst>
  <p:sldIdLst>
    <p:sldId id="256" r:id="rId5"/>
  </p:sldIdLst>
  <p:sldSz cx="15119350" cy="2138362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703"/>
    <a:srgbClr val="E88A2A"/>
    <a:srgbClr val="500778"/>
    <a:srgbClr val="AC145A"/>
    <a:srgbClr val="FFCA36"/>
    <a:srgbClr val="F5F5F5"/>
    <a:srgbClr val="FF7900"/>
    <a:srgbClr val="F7D5B0"/>
    <a:srgbClr val="1A1A1A"/>
    <a:srgbClr val="0022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87225B-274A-BC61-8481-D6473A79D0F2}" v="374" dt="2025-07-22T17:44:22.778"/>
    <p1510:client id="{8C523E64-DA93-719E-8E33-AFF2739ACC69}" v="73" dt="2025-07-23T14:41:09.394"/>
    <p1510:client id="{CD662A63-7019-6678-244E-051216C26C0D}" v="42" dt="2025-07-23T16:29:23.971"/>
    <p1510:client id="{D5C53BD0-3D08-857C-331C-80F985E914A0}" v="121" dt="2025-07-23T12:07:53.468"/>
    <p1510:client id="{F32EE716-2945-5BE0-6FA6-4F4DBB61D0FB}" v="14" dt="2025-07-23T16:20:50.136"/>
    <p1510:client id="{FA311726-1078-3F23-E3F8-1F144CFD0F80}" v="991" dt="2025-07-22T14:01:24.154"/>
    <p1510:client id="{FB86146D-BE4B-5261-E763-5816DAB67B17}" v="602" dt="2025-07-23T11:45:00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0 Portrait Poster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CL Banner"/>
          <p:cNvPicPr/>
          <p:nvPr/>
        </p:nvPicPr>
        <p:blipFill>
          <a:blip r:embed="rId3"/>
          <a:stretch/>
        </p:blipFill>
        <p:spPr>
          <a:xfrm>
            <a:off x="-7920" y="3600"/>
            <a:ext cx="15139080" cy="2795760"/>
          </a:xfrm>
          <a:prstGeom prst="rect">
            <a:avLst/>
          </a:prstGeom>
          <a:ln w="0">
            <a:noFill/>
          </a:ln>
        </p:spPr>
      </p:pic>
      <p:sp>
        <p:nvSpPr>
          <p:cNvPr id="3" name="Rectangle 12"/>
          <p:cNvSpPr/>
          <p:nvPr/>
        </p:nvSpPr>
        <p:spPr>
          <a:xfrm>
            <a:off x="0" y="20295360"/>
            <a:ext cx="15118560" cy="1248120"/>
          </a:xfrm>
          <a:prstGeom prst="rect">
            <a:avLst/>
          </a:prstGeom>
          <a:solidFill>
            <a:srgbClr val="EA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228240">
              <a:lnSpc>
                <a:spcPct val="100000"/>
              </a:lnSpc>
            </a:pPr>
            <a:endParaRPr lang="en-GB" sz="26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" name="Rectangle 10"/>
          <p:cNvSpPr/>
          <p:nvPr/>
        </p:nvSpPr>
        <p:spPr>
          <a:xfrm>
            <a:off x="562680" y="3137400"/>
            <a:ext cx="6816600" cy="1670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228240">
              <a:lnSpc>
                <a:spcPct val="100000"/>
              </a:lnSpc>
            </a:pPr>
            <a:endParaRPr lang="en-GB" sz="26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7746120" y="3134160"/>
            <a:ext cx="6816600" cy="1670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228240">
              <a:lnSpc>
                <a:spcPct val="100000"/>
              </a:lnSpc>
            </a:pPr>
            <a:endParaRPr lang="en-GB" sz="260" b="0" strike="noStrike" spc="-1">
              <a:solidFill>
                <a:schemeClr val="lt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A diagram of a computer&#10;&#10;AI-generated content may be incorrect.">
            <a:extLst>
              <a:ext uri="{FF2B5EF4-FFF2-40B4-BE49-F238E27FC236}">
                <a16:creationId xmlns:a16="http://schemas.microsoft.com/office/drawing/2014/main" id="{DC19E760-0D36-292D-0975-D4E01402E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86" y="13206386"/>
            <a:ext cx="6330992" cy="44282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7D4DA7-3B54-6350-5F7B-40656B75A031}"/>
              </a:ext>
            </a:extLst>
          </p:cNvPr>
          <p:cNvSpPr txBox="1"/>
          <p:nvPr/>
        </p:nvSpPr>
        <p:spPr>
          <a:xfrm rot="5400000">
            <a:off x="6603315" y="18638660"/>
            <a:ext cx="1932285" cy="42536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CCBE58-8514-B364-E7FD-8CF3BFD696B7}"/>
              </a:ext>
            </a:extLst>
          </p:cNvPr>
          <p:cNvSpPr txBox="1"/>
          <p:nvPr/>
        </p:nvSpPr>
        <p:spPr>
          <a:xfrm>
            <a:off x="564343" y="17895637"/>
            <a:ext cx="13982775" cy="1934569"/>
          </a:xfrm>
          <a:prstGeom prst="rect">
            <a:avLst/>
          </a:prstGeom>
          <a:solidFill>
            <a:srgbClr val="FFCA36"/>
          </a:solidFill>
          <a:ln>
            <a:solidFill>
              <a:srgbClr val="F5F5F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46" name="PlaceHolder 1"/>
          <p:cNvSpPr>
            <a:spLocks noGrp="1"/>
          </p:cNvSpPr>
          <p:nvPr>
            <p:ph type="title" idx="4294967295"/>
          </p:nvPr>
        </p:nvSpPr>
        <p:spPr>
          <a:xfrm>
            <a:off x="529930" y="467065"/>
            <a:ext cx="11561763" cy="97472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defTabSz="1425960">
              <a:tabLst>
                <a:tab pos="0" algn="l"/>
              </a:tabLst>
            </a:pPr>
            <a:r>
              <a:rPr lang="en-GB" spc="-1">
                <a:solidFill>
                  <a:schemeClr val="lt1"/>
                </a:solidFill>
                <a:latin typeface="Arial Black"/>
                <a:ea typeface="+mj-lt"/>
                <a:cs typeface="+mj-lt"/>
              </a:rPr>
              <a:t>AI Can Generate Novel High-Energy Sustainable Aviation Fuel Molecules</a:t>
            </a:r>
            <a:br>
              <a:rPr lang="en-GB" spc="-1">
                <a:latin typeface="Arial Black"/>
                <a:cs typeface="Arial"/>
              </a:rPr>
            </a:br>
            <a:r>
              <a:rPr lang="en-GB" sz="2600" b="1" spc="-1">
                <a:solidFill>
                  <a:schemeClr val="lt1"/>
                </a:solidFill>
                <a:latin typeface="Arial"/>
                <a:cs typeface="Arial"/>
              </a:rPr>
              <a:t>Karl I. </a:t>
            </a:r>
            <a:r>
              <a:rPr lang="en-GB" sz="2600" b="1" spc="-1" err="1">
                <a:solidFill>
                  <a:schemeClr val="lt1"/>
                </a:solidFill>
                <a:latin typeface="Arial"/>
                <a:cs typeface="Arial"/>
              </a:rPr>
              <a:t>Neivelt</a:t>
            </a:r>
            <a:r>
              <a:rPr lang="en-GB" sz="2600" b="1" spc="-1">
                <a:solidFill>
                  <a:schemeClr val="lt1"/>
                </a:solidFill>
                <a:latin typeface="Arial"/>
                <a:cs typeface="Arial"/>
              </a:rPr>
              <a:t> (</a:t>
            </a:r>
            <a:r>
              <a:rPr lang="en-GB" sz="2600" b="1" spc="-1">
                <a:solidFill>
                  <a:schemeClr val="lt1"/>
                </a:solidFill>
                <a:ea typeface="+mj-lt"/>
                <a:cs typeface="+mj-lt"/>
              </a:rPr>
              <a:t>LBDQ8) </a:t>
            </a:r>
            <a:br>
              <a:rPr lang="en-GB" sz="2600" b="1" spc="-1">
                <a:latin typeface="Arial"/>
                <a:cs typeface="Arial"/>
              </a:rPr>
            </a:br>
            <a:r>
              <a:rPr lang="en-US" sz="2600" b="1" spc="-1">
                <a:solidFill>
                  <a:schemeClr val="lt1"/>
                </a:solidFill>
                <a:latin typeface="Arial"/>
                <a:cs typeface="Arial"/>
              </a:rPr>
              <a:t>Supervisor: Dr </a:t>
            </a:r>
            <a:r>
              <a:rPr lang="en-US" sz="2600" b="1" spc="-1" err="1">
                <a:solidFill>
                  <a:schemeClr val="lt1"/>
                </a:solidFill>
                <a:latin typeface="Arial"/>
                <a:cs typeface="Arial"/>
              </a:rPr>
              <a:t>Zied</a:t>
            </a:r>
            <a:r>
              <a:rPr lang="en-US" sz="2600" b="1" spc="-1">
                <a:solidFill>
                  <a:schemeClr val="lt1"/>
                </a:solidFill>
                <a:latin typeface="Arial"/>
                <a:cs typeface="Arial"/>
              </a:rPr>
              <a:t> Hosni, Route: Data-Driven Innovation</a:t>
            </a:r>
            <a:endParaRPr lang="en-US" sz="2600" b="1" strike="noStrike" spc="-1">
              <a:solidFill>
                <a:schemeClr val="lt1"/>
              </a:solidFill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834D7-DF54-99EB-B7EE-6ACCB2EC69EB}"/>
              </a:ext>
            </a:extLst>
          </p:cNvPr>
          <p:cNvSpPr txBox="1"/>
          <p:nvPr/>
        </p:nvSpPr>
        <p:spPr>
          <a:xfrm>
            <a:off x="592069" y="3209374"/>
            <a:ext cx="673395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b="1">
                <a:solidFill>
                  <a:srgbClr val="002248"/>
                </a:solidFill>
                <a:ea typeface="+mn-lt"/>
                <a:cs typeface="+mn-lt"/>
              </a:rPr>
              <a:t>1. Why Do Planes Need Better Fuel?</a:t>
            </a:r>
            <a:endParaRPr lang="en-US" sz="3000" b="1">
              <a:solidFill>
                <a:srgbClr val="002248"/>
              </a:solidFill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8B833-DF4B-A238-970E-1E2F88063D8E}"/>
              </a:ext>
            </a:extLst>
          </p:cNvPr>
          <p:cNvSpPr txBox="1"/>
          <p:nvPr/>
        </p:nvSpPr>
        <p:spPr>
          <a:xfrm>
            <a:off x="576738" y="8895577"/>
            <a:ext cx="6792145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b="1">
                <a:solidFill>
                  <a:srgbClr val="002248"/>
                </a:solidFill>
                <a:cs typeface="Arial"/>
              </a:rPr>
              <a:t>2. How Can AI Design Molecules?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E6F07-EE70-88B5-2CBA-F52E8A9790C9}"/>
              </a:ext>
            </a:extLst>
          </p:cNvPr>
          <p:cNvSpPr txBox="1"/>
          <p:nvPr/>
        </p:nvSpPr>
        <p:spPr>
          <a:xfrm>
            <a:off x="793296" y="17894109"/>
            <a:ext cx="534453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b="1">
                <a:solidFill>
                  <a:srgbClr val="002248"/>
                </a:solidFill>
                <a:cs typeface="Arial"/>
              </a:rPr>
              <a:t>4. What is Next?</a:t>
            </a:r>
            <a:endParaRPr lang="en-US" sz="3000">
              <a:solidFill>
                <a:srgbClr val="002248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A7611-E2E1-EA87-3840-7102BF71ED6A}"/>
              </a:ext>
            </a:extLst>
          </p:cNvPr>
          <p:cNvSpPr txBox="1"/>
          <p:nvPr/>
        </p:nvSpPr>
        <p:spPr>
          <a:xfrm>
            <a:off x="600778" y="20260460"/>
            <a:ext cx="32822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>
                <a:solidFill>
                  <a:schemeClr val="bg1"/>
                </a:solidFill>
                <a:cs typeface="Arial"/>
              </a:rPr>
              <a:t>References</a:t>
            </a:r>
            <a:endParaRPr lang="en-US" sz="20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B87D6-9C7A-0599-96B8-1F84D416C6A8}"/>
              </a:ext>
            </a:extLst>
          </p:cNvPr>
          <p:cNvSpPr txBox="1"/>
          <p:nvPr/>
        </p:nvSpPr>
        <p:spPr>
          <a:xfrm>
            <a:off x="595308" y="20542120"/>
            <a:ext cx="1000383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800">
                <a:solidFill>
                  <a:schemeClr val="bg1"/>
                </a:solidFill>
                <a:ea typeface="+mn-lt"/>
                <a:cs typeface="+mn-lt"/>
              </a:rPr>
              <a:t>[1] Ritchie H. What share of global CO</a:t>
            </a:r>
            <a:r>
              <a:rPr lang="en-GB" sz="800" baseline="-25000">
                <a:solidFill>
                  <a:schemeClr val="bg1"/>
                </a:solidFill>
                <a:ea typeface="+mn-lt"/>
                <a:cs typeface="+mn-lt"/>
              </a:rPr>
              <a:t>2</a:t>
            </a:r>
            <a:r>
              <a:rPr lang="en-GB" sz="800">
                <a:solidFill>
                  <a:schemeClr val="bg1"/>
                </a:solidFill>
                <a:ea typeface="+mn-lt"/>
                <a:cs typeface="+mn-lt"/>
              </a:rPr>
              <a:t> emissions come from aviation? Our World in Data. 2024 Apr 8 [cited 2025 Jul 23]. Available from: https://ourworldindata.org/global‑aviation‑emissions.</a:t>
            </a:r>
            <a:endParaRPr lang="en-US">
              <a:solidFill>
                <a:schemeClr val="bg1"/>
              </a:solidFill>
              <a:cs typeface="Arial"/>
            </a:endParaRPr>
          </a:p>
          <a:p>
            <a:r>
              <a:rPr lang="en-GB" sz="800">
                <a:solidFill>
                  <a:schemeClr val="bg1"/>
                </a:solidFill>
                <a:ea typeface="+mn-lt"/>
                <a:cs typeface="+mn-lt"/>
              </a:rPr>
              <a:t>[2] Li C, Yamanishi Y. </a:t>
            </a:r>
            <a:r>
              <a:rPr lang="en-GB" sz="800" err="1">
                <a:solidFill>
                  <a:schemeClr val="bg1"/>
                </a:solidFill>
                <a:ea typeface="+mn-lt"/>
                <a:cs typeface="+mn-lt"/>
              </a:rPr>
              <a:t>TenGAN</a:t>
            </a:r>
            <a:r>
              <a:rPr lang="en-GB" sz="800">
                <a:solidFill>
                  <a:schemeClr val="bg1"/>
                </a:solidFill>
                <a:ea typeface="+mn-lt"/>
                <a:cs typeface="+mn-lt"/>
              </a:rPr>
              <a:t>: Pure transformer encoders make an efficient discrete GAN for de novo molecular generation. In: Dasgupta S, Mandt S, Li Y, editors. Proceedings of the 27th International Conference on Artificial Intelligence and Statistics; 2024 May 2-4; Valencia, Spain. Proceedings of Machine Learning Research. 2024;238:361‑369. Available from: https://proceedings.mlr.press/v238/li24d.html</a:t>
            </a:r>
            <a:endParaRPr lang="en-GB">
              <a:solidFill>
                <a:schemeClr val="bg1"/>
              </a:solidFill>
              <a:cs typeface="Arial"/>
            </a:endParaRPr>
          </a:p>
          <a:p>
            <a:r>
              <a:rPr lang="en-GB" sz="800">
                <a:solidFill>
                  <a:schemeClr val="bg1"/>
                </a:solidFill>
                <a:ea typeface="+mn-lt"/>
                <a:cs typeface="+mn-lt"/>
              </a:rPr>
              <a:t>[3] ASTM International. ASTM D7566‑24d: Standard Specification for Aviation Turbine Fuel Containing Synthesized Hydrocarbons. West Conshohocken (PA): ASTM International; 2024. </a:t>
            </a:r>
            <a:endParaRPr lang="en-GB">
              <a:solidFill>
                <a:schemeClr val="bg1"/>
              </a:solidFill>
              <a:cs typeface="Arial"/>
            </a:endParaRPr>
          </a:p>
          <a:p>
            <a:endParaRPr lang="en-GB" sz="8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0EEAE-C599-98F9-2525-92B3D70166AD}"/>
              </a:ext>
            </a:extLst>
          </p:cNvPr>
          <p:cNvSpPr txBox="1"/>
          <p:nvPr/>
        </p:nvSpPr>
        <p:spPr>
          <a:xfrm>
            <a:off x="563673" y="8522484"/>
            <a:ext cx="6818893" cy="369332"/>
          </a:xfrm>
          <a:prstGeom prst="rect">
            <a:avLst/>
          </a:prstGeom>
          <a:solidFill>
            <a:srgbClr val="FF7900">
              <a:alpha val="5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54192E-F4E7-DA2B-5F60-9B11961D7924}"/>
              </a:ext>
            </a:extLst>
          </p:cNvPr>
          <p:cNvSpPr txBox="1"/>
          <p:nvPr/>
        </p:nvSpPr>
        <p:spPr>
          <a:xfrm>
            <a:off x="7728333" y="17511719"/>
            <a:ext cx="6830102" cy="391747"/>
          </a:xfrm>
          <a:prstGeom prst="rect">
            <a:avLst/>
          </a:prstGeom>
          <a:solidFill>
            <a:srgbClr val="FF7900">
              <a:alpha val="5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solidFill>
                <a:srgbClr val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E86BA0-B289-C472-0895-C3C91E3C0545}"/>
              </a:ext>
            </a:extLst>
          </p:cNvPr>
          <p:cNvSpPr txBox="1"/>
          <p:nvPr/>
        </p:nvSpPr>
        <p:spPr>
          <a:xfrm>
            <a:off x="613745" y="3893661"/>
            <a:ext cx="6785649" cy="43088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b="1" dirty="0">
                <a:solidFill>
                  <a:srgbClr val="E87703"/>
                </a:solidFill>
                <a:cs typeface="Arial"/>
              </a:rPr>
              <a:t>Aviation</a:t>
            </a:r>
            <a:r>
              <a:rPr lang="en-GB" sz="2200" b="1" dirty="0">
                <a:solidFill>
                  <a:srgbClr val="E87703"/>
                </a:solidFill>
                <a:ea typeface="+mn-lt"/>
                <a:cs typeface="+mn-lt"/>
              </a:rPr>
              <a:t> = 2.5% global CO</a:t>
            </a:r>
            <a:r>
              <a:rPr lang="en-GB" sz="2200" b="1" baseline="-25000" dirty="0">
                <a:solidFill>
                  <a:srgbClr val="E87703"/>
                </a:solidFill>
                <a:ea typeface="+mn-lt"/>
                <a:cs typeface="+mn-lt"/>
              </a:rPr>
              <a:t>2</a:t>
            </a:r>
            <a:r>
              <a:rPr lang="en-GB" sz="2200" dirty="0">
                <a:solidFill>
                  <a:srgbClr val="AC145A"/>
                </a:solidFill>
                <a:ea typeface="+mn-lt"/>
                <a:cs typeface="+mn-lt"/>
              </a:rPr>
              <a:t> </a:t>
            </a:r>
            <a:r>
              <a:rPr lang="en-GB" sz="2200" dirty="0">
                <a:solidFill>
                  <a:srgbClr val="1A1A1A"/>
                </a:solidFill>
                <a:ea typeface="+mn-lt"/>
                <a:cs typeface="+mn-lt"/>
              </a:rPr>
              <a:t>[1] and demand is rising</a:t>
            </a:r>
            <a:endParaRPr lang="en-GB" sz="2200" dirty="0">
              <a:solidFill>
                <a:srgbClr val="1A1A1A"/>
              </a:solidFill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FA888C-D22A-06D8-7623-1C38E1308AE1}"/>
              </a:ext>
            </a:extLst>
          </p:cNvPr>
          <p:cNvSpPr txBox="1"/>
          <p:nvPr/>
        </p:nvSpPr>
        <p:spPr>
          <a:xfrm>
            <a:off x="576786" y="7682540"/>
            <a:ext cx="659157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b="1" dirty="0">
                <a:solidFill>
                  <a:srgbClr val="1A1A1A"/>
                </a:solidFill>
                <a:cs typeface="Arial"/>
              </a:rPr>
              <a:t>Aim:</a:t>
            </a:r>
            <a:r>
              <a:rPr lang="en-GB" sz="2200" dirty="0">
                <a:solidFill>
                  <a:srgbClr val="1A1A1A"/>
                </a:solidFill>
                <a:cs typeface="Arial"/>
              </a:rPr>
              <a:t> Use Generative AI to design novel, high-energy, and sustainable fuel molecules.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F51809-F94B-AB6B-6005-9933A5B5BB2B}"/>
              </a:ext>
            </a:extLst>
          </p:cNvPr>
          <p:cNvSpPr txBox="1"/>
          <p:nvPr/>
        </p:nvSpPr>
        <p:spPr>
          <a:xfrm>
            <a:off x="743436" y="18445928"/>
            <a:ext cx="6815728" cy="1323439"/>
          </a:xfrm>
          <a:prstGeom prst="rect">
            <a:avLst/>
          </a:prstGeom>
          <a:noFill/>
          <a:ln w="12700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000">
                <a:solidFill>
                  <a:srgbClr val="1A1A1A"/>
                </a:solidFill>
                <a:ea typeface="+mn-lt"/>
                <a:cs typeface="+mn-lt"/>
              </a:rPr>
              <a:t>Our </a:t>
            </a:r>
            <a:r>
              <a:rPr lang="en-GB" sz="2000" b="1">
                <a:solidFill>
                  <a:srgbClr val="500778"/>
                </a:solidFill>
                <a:ea typeface="+mn-lt"/>
                <a:cs typeface="+mn-lt"/>
              </a:rPr>
              <a:t>generation-screening workflow</a:t>
            </a:r>
            <a:r>
              <a:rPr lang="en-GB" sz="2000">
                <a:solidFill>
                  <a:srgbClr val="500778"/>
                </a:solidFill>
                <a:ea typeface="+mn-lt"/>
                <a:cs typeface="+mn-lt"/>
              </a:rPr>
              <a:t> </a:t>
            </a:r>
            <a:r>
              <a:rPr lang="en-GB" sz="2000">
                <a:solidFill>
                  <a:srgbClr val="1A1A1A"/>
                </a:solidFill>
                <a:ea typeface="+mn-lt"/>
                <a:cs typeface="+mn-lt"/>
              </a:rPr>
              <a:t>can produce</a:t>
            </a:r>
            <a:r>
              <a:rPr lang="en-GB" sz="2000">
                <a:ea typeface="+mn-lt"/>
                <a:cs typeface="+mn-lt"/>
              </a:rPr>
              <a:t> </a:t>
            </a:r>
            <a:r>
              <a:rPr lang="en-GB" sz="2000" b="1">
                <a:solidFill>
                  <a:srgbClr val="500778"/>
                </a:solidFill>
                <a:ea typeface="+mn-lt"/>
                <a:cs typeface="+mn-lt"/>
              </a:rPr>
              <a:t>high-quality SAF candidates</a:t>
            </a:r>
            <a:r>
              <a:rPr lang="en-GB" sz="2000">
                <a:solidFill>
                  <a:srgbClr val="500778"/>
                </a:solidFill>
                <a:ea typeface="+mn-lt"/>
                <a:cs typeface="+mn-lt"/>
              </a:rPr>
              <a:t>.</a:t>
            </a:r>
            <a:endParaRPr lang="en-GB" sz="2000">
              <a:solidFill>
                <a:srgbClr val="500778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2000" b="1">
                <a:solidFill>
                  <a:srgbClr val="1A1A1A"/>
                </a:solidFill>
                <a:cs typeface="Arial"/>
              </a:rPr>
              <a:t>Next steps:</a:t>
            </a:r>
            <a:r>
              <a:rPr lang="en-GB" sz="2000">
                <a:solidFill>
                  <a:srgbClr val="1A1A1A"/>
                </a:solidFill>
                <a:cs typeface="Arial"/>
              </a:rPr>
              <a:t> synthesis pathway analysis, synthesis of molecules and property testing.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343C4-F2DC-769D-A093-276BED6CBB87}"/>
              </a:ext>
            </a:extLst>
          </p:cNvPr>
          <p:cNvSpPr txBox="1"/>
          <p:nvPr/>
        </p:nvSpPr>
        <p:spPr>
          <a:xfrm>
            <a:off x="857428" y="11942618"/>
            <a:ext cx="61795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>
                <a:solidFill>
                  <a:srgbClr val="1A1A1A"/>
                </a:solidFill>
                <a:cs typeface="Arial"/>
              </a:rPr>
              <a:t>Fig. 1.</a:t>
            </a:r>
            <a:r>
              <a:rPr lang="en-GB" sz="1600">
                <a:solidFill>
                  <a:srgbClr val="1A1A1A"/>
                </a:solidFill>
                <a:cs typeface="Arial"/>
              </a:rPr>
              <a:t> Four-step methodology. </a:t>
            </a:r>
            <a:r>
              <a:rPr lang="en-GB" sz="1600" b="1">
                <a:solidFill>
                  <a:srgbClr val="1A1A1A"/>
                </a:solidFill>
                <a:cs typeface="Arial"/>
              </a:rPr>
              <a:t>DFT</a:t>
            </a:r>
            <a:r>
              <a:rPr lang="en-GB" sz="1600">
                <a:solidFill>
                  <a:srgbClr val="1A1A1A"/>
                </a:solidFill>
                <a:cs typeface="Arial"/>
              </a:rPr>
              <a:t>: density functional theory.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D44D3DA-AD5A-6272-90C2-BE5C94890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46808" y="627158"/>
            <a:ext cx="1371959" cy="14059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624F1B3-298F-94EE-28E8-606F7E95B878}"/>
              </a:ext>
            </a:extLst>
          </p:cNvPr>
          <p:cNvSpPr txBox="1"/>
          <p:nvPr/>
        </p:nvSpPr>
        <p:spPr>
          <a:xfrm>
            <a:off x="7948302" y="11924572"/>
            <a:ext cx="628314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>
                <a:solidFill>
                  <a:srgbClr val="1A1A1A"/>
                </a:solidFill>
                <a:cs typeface="Arial"/>
              </a:rPr>
              <a:t>Fig. 4.</a:t>
            </a:r>
            <a:r>
              <a:rPr lang="en-GB" sz="1600">
                <a:solidFill>
                  <a:srgbClr val="1A1A1A"/>
                </a:solidFill>
                <a:cs typeface="Arial"/>
              </a:rPr>
              <a:t> Top candidate molecules after screening process. </a:t>
            </a:r>
            <a:r>
              <a:rPr lang="en-GB" sz="1600" b="1">
                <a:solidFill>
                  <a:srgbClr val="1A1A1A"/>
                </a:solidFill>
                <a:cs typeface="Arial"/>
              </a:rPr>
              <a:t>NHOC</a:t>
            </a:r>
            <a:r>
              <a:rPr lang="en-GB" sz="1600">
                <a:solidFill>
                  <a:srgbClr val="1A1A1A"/>
                </a:solidFill>
                <a:cs typeface="Arial"/>
              </a:rPr>
              <a:t>: net heat of combustion, </a:t>
            </a:r>
            <a:r>
              <a:rPr lang="en-GB" sz="1600" b="1">
                <a:solidFill>
                  <a:srgbClr val="1A1A1A"/>
                </a:solidFill>
                <a:cs typeface="Arial"/>
              </a:rPr>
              <a:t>SA</a:t>
            </a:r>
            <a:r>
              <a:rPr lang="en-GB" sz="1600">
                <a:solidFill>
                  <a:srgbClr val="1A1A1A"/>
                </a:solidFill>
                <a:cs typeface="Arial"/>
              </a:rPr>
              <a:t>: synthetic accessibility, </a:t>
            </a:r>
            <a:r>
              <a:rPr lang="en-GB" sz="1600" b="1">
                <a:solidFill>
                  <a:srgbClr val="1A1A1A"/>
                </a:solidFill>
                <a:cs typeface="Arial"/>
              </a:rPr>
              <a:t>FP</a:t>
            </a:r>
            <a:r>
              <a:rPr lang="en-GB" sz="1600">
                <a:solidFill>
                  <a:srgbClr val="1A1A1A"/>
                </a:solidFill>
                <a:cs typeface="Arial"/>
              </a:rPr>
              <a:t>: flash point.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86D202-F622-5D97-DFE9-0154AC47028E}"/>
              </a:ext>
            </a:extLst>
          </p:cNvPr>
          <p:cNvSpPr txBox="1"/>
          <p:nvPr/>
        </p:nvSpPr>
        <p:spPr>
          <a:xfrm>
            <a:off x="7877008" y="15723417"/>
            <a:ext cx="642884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>
                <a:solidFill>
                  <a:srgbClr val="1A1A1A"/>
                </a:solidFill>
                <a:cs typeface="Arial"/>
              </a:rPr>
              <a:t>Fig. 5.</a:t>
            </a:r>
            <a:r>
              <a:rPr lang="en-GB" sz="1600">
                <a:solidFill>
                  <a:srgbClr val="1A1A1A"/>
                </a:solidFill>
                <a:cs typeface="Arial"/>
              </a:rPr>
              <a:t> 3D optimised structures of selected molecules.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AA6DFD-871A-361F-6490-79389CD00BA9}"/>
              </a:ext>
            </a:extLst>
          </p:cNvPr>
          <p:cNvSpPr txBox="1"/>
          <p:nvPr/>
        </p:nvSpPr>
        <p:spPr>
          <a:xfrm>
            <a:off x="600197" y="5775577"/>
            <a:ext cx="6365291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dirty="0">
                <a:solidFill>
                  <a:srgbClr val="1A1A1A"/>
                </a:solidFill>
                <a:ea typeface="+mn-lt"/>
                <a:cs typeface="+mn-lt"/>
              </a:rPr>
              <a:t>Current sustainable aviation fuels (</a:t>
            </a:r>
            <a:r>
              <a:rPr lang="en-GB" sz="2200" b="1" dirty="0">
                <a:solidFill>
                  <a:srgbClr val="1A1A1A"/>
                </a:solidFill>
                <a:ea typeface="+mn-lt"/>
                <a:cs typeface="+mn-lt"/>
              </a:rPr>
              <a:t>SAFs</a:t>
            </a:r>
            <a:r>
              <a:rPr lang="en-GB" sz="2200" dirty="0">
                <a:solidFill>
                  <a:srgbClr val="1A1A1A"/>
                </a:solidFill>
                <a:ea typeface="+mn-lt"/>
                <a:cs typeface="+mn-lt"/>
              </a:rPr>
              <a:t>) are</a:t>
            </a:r>
            <a:r>
              <a:rPr lang="en-GB" sz="2200" dirty="0">
                <a:ea typeface="+mn-lt"/>
                <a:cs typeface="+mn-lt"/>
              </a:rPr>
              <a:t> </a:t>
            </a:r>
            <a:r>
              <a:rPr lang="en-GB" sz="2200" b="1" dirty="0">
                <a:solidFill>
                  <a:srgbClr val="E87703"/>
                </a:solidFill>
                <a:ea typeface="+mn-lt"/>
                <a:cs typeface="+mn-lt"/>
              </a:rPr>
              <a:t>costly </a:t>
            </a:r>
            <a:r>
              <a:rPr lang="en-GB" sz="2200" dirty="0">
                <a:solidFill>
                  <a:srgbClr val="1A1A1A"/>
                </a:solidFill>
                <a:ea typeface="+mn-lt"/>
                <a:cs typeface="+mn-lt"/>
              </a:rPr>
              <a:t>with</a:t>
            </a:r>
            <a:r>
              <a:rPr lang="en-GB" sz="2200" dirty="0">
                <a:solidFill>
                  <a:srgbClr val="FFCA36"/>
                </a:solidFill>
                <a:ea typeface="+mn-lt"/>
                <a:cs typeface="+mn-lt"/>
              </a:rPr>
              <a:t> </a:t>
            </a:r>
            <a:r>
              <a:rPr lang="en-GB" sz="2200" b="1" dirty="0">
                <a:solidFill>
                  <a:srgbClr val="E87703"/>
                </a:solidFill>
                <a:ea typeface="+mn-lt"/>
                <a:cs typeface="+mn-lt"/>
              </a:rPr>
              <a:t>inferior properties</a:t>
            </a:r>
            <a:r>
              <a:rPr lang="en-GB" sz="2200" dirty="0">
                <a:solidFill>
                  <a:srgbClr val="1A1A1A"/>
                </a:solidFill>
                <a:ea typeface="+mn-lt"/>
                <a:cs typeface="+mn-lt"/>
              </a:rPr>
              <a:t>. Traditional fuel discovery is slow &amp; expensive.</a:t>
            </a:r>
            <a:endParaRPr lang="en-US" dirty="0">
              <a:solidFill>
                <a:srgbClr val="1A1A1A"/>
              </a:solidFill>
              <a:ea typeface="+mn-lt"/>
              <a:cs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A81390-E80C-75BD-AA7A-766CBE0098AA}"/>
              </a:ext>
            </a:extLst>
          </p:cNvPr>
          <p:cNvSpPr txBox="1"/>
          <p:nvPr/>
        </p:nvSpPr>
        <p:spPr>
          <a:xfrm>
            <a:off x="613141" y="6847827"/>
            <a:ext cx="636529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dirty="0">
                <a:solidFill>
                  <a:srgbClr val="1A1A1A"/>
                </a:solidFill>
                <a:ea typeface="+mn-lt"/>
                <a:cs typeface="+mn-lt"/>
              </a:rPr>
              <a:t>Generative AI is widely used in drug discovery, but only limited use for aviation fuel. </a:t>
            </a:r>
            <a:endParaRPr lang="en-US" dirty="0">
              <a:solidFill>
                <a:srgbClr val="1A1A1A"/>
              </a:solidFill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9B307B-7EC9-D286-6D00-B81BD1275F5A}"/>
              </a:ext>
            </a:extLst>
          </p:cNvPr>
          <p:cNvSpPr txBox="1"/>
          <p:nvPr/>
        </p:nvSpPr>
        <p:spPr>
          <a:xfrm>
            <a:off x="691295" y="16855975"/>
            <a:ext cx="65696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>
                <a:solidFill>
                  <a:srgbClr val="1A1A1A"/>
                </a:solidFill>
                <a:cs typeface="Arial"/>
              </a:rPr>
              <a:t>Fig. 2.</a:t>
            </a:r>
            <a:r>
              <a:rPr lang="en-GB" sz="1600">
                <a:solidFill>
                  <a:srgbClr val="1A1A1A"/>
                </a:solidFill>
                <a:cs typeface="Arial"/>
              </a:rPr>
              <a:t> Schematic of the used Generative Adversarial Network (</a:t>
            </a:r>
            <a:r>
              <a:rPr lang="en-GB" sz="1600" b="1">
                <a:solidFill>
                  <a:srgbClr val="1A1A1A"/>
                </a:solidFill>
                <a:cs typeface="Arial"/>
              </a:rPr>
              <a:t>GAN</a:t>
            </a:r>
            <a:r>
              <a:rPr lang="en-GB" sz="1600">
                <a:solidFill>
                  <a:srgbClr val="1A1A1A"/>
                </a:solidFill>
                <a:cs typeface="Arial"/>
              </a:rPr>
              <a:t>). Model is based on </a:t>
            </a:r>
            <a:r>
              <a:rPr lang="en-GB" sz="1600" err="1">
                <a:solidFill>
                  <a:srgbClr val="1A1A1A"/>
                </a:solidFill>
                <a:cs typeface="Arial"/>
              </a:rPr>
              <a:t>TenGAN</a:t>
            </a:r>
            <a:r>
              <a:rPr lang="en-GB" sz="1600">
                <a:solidFill>
                  <a:srgbClr val="1A1A1A"/>
                </a:solidFill>
                <a:cs typeface="Arial"/>
              </a:rPr>
              <a:t> [2]. 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E3208-1A55-EFB8-9167-F26475B8843E}"/>
              </a:ext>
            </a:extLst>
          </p:cNvPr>
          <p:cNvSpPr txBox="1"/>
          <p:nvPr/>
        </p:nvSpPr>
        <p:spPr>
          <a:xfrm>
            <a:off x="7785962" y="3209373"/>
            <a:ext cx="639646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b="1">
                <a:solidFill>
                  <a:srgbClr val="002248"/>
                </a:solidFill>
                <a:ea typeface="+mn-lt"/>
                <a:cs typeface="+mn-lt"/>
              </a:rPr>
              <a:t>3. What Did We Discover?</a:t>
            </a:r>
            <a:endParaRPr lang="en-US">
              <a:solidFill>
                <a:srgbClr val="002248"/>
              </a:solidFill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4489A9-4ACD-143D-E232-010D9DA742E4}"/>
              </a:ext>
            </a:extLst>
          </p:cNvPr>
          <p:cNvSpPr txBox="1"/>
          <p:nvPr/>
        </p:nvSpPr>
        <p:spPr>
          <a:xfrm>
            <a:off x="569386" y="17534128"/>
            <a:ext cx="6818893" cy="369332"/>
          </a:xfrm>
          <a:prstGeom prst="rect">
            <a:avLst/>
          </a:prstGeom>
          <a:solidFill>
            <a:srgbClr val="FF7900">
              <a:alpha val="5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solidFill>
                <a:srgbClr val="0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687223-6EC7-AC7F-05C3-96E9F03F1C44}"/>
              </a:ext>
            </a:extLst>
          </p:cNvPr>
          <p:cNvSpPr txBox="1"/>
          <p:nvPr/>
        </p:nvSpPr>
        <p:spPr>
          <a:xfrm>
            <a:off x="582163" y="12474308"/>
            <a:ext cx="6776746" cy="110799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>
                <a:solidFill>
                  <a:srgbClr val="1A1A1A"/>
                </a:solidFill>
                <a:ea typeface="+mn-lt"/>
                <a:cs typeface="+mn-lt"/>
              </a:rPr>
              <a:t>Here, Generator and Discriminator consist of transformer encoders. The model also includes other heuristics to improve</a:t>
            </a:r>
            <a:r>
              <a:rPr lang="en-GB" sz="2200">
                <a:ea typeface="+mn-lt"/>
                <a:cs typeface="+mn-lt"/>
              </a:rPr>
              <a:t> </a:t>
            </a:r>
            <a:r>
              <a:rPr lang="en-GB" sz="2200" b="1">
                <a:solidFill>
                  <a:srgbClr val="E87703"/>
                </a:solidFill>
                <a:ea typeface="+mn-lt"/>
                <a:cs typeface="+mn-lt"/>
              </a:rPr>
              <a:t>stability </a:t>
            </a:r>
            <a:r>
              <a:rPr lang="en-GB" sz="2200">
                <a:solidFill>
                  <a:srgbClr val="1A1A1A"/>
                </a:solidFill>
                <a:ea typeface="+mn-lt"/>
                <a:cs typeface="+mn-lt"/>
              </a:rPr>
              <a:t>and </a:t>
            </a:r>
            <a:r>
              <a:rPr lang="en-GB" sz="2200" b="1">
                <a:solidFill>
                  <a:srgbClr val="E87703"/>
                </a:solidFill>
                <a:ea typeface="+mn-lt"/>
                <a:cs typeface="+mn-lt"/>
              </a:rPr>
              <a:t>diversity</a:t>
            </a:r>
            <a:r>
              <a:rPr lang="en-GB" sz="2200">
                <a:solidFill>
                  <a:srgbClr val="1A1A1A"/>
                </a:solidFill>
                <a:ea typeface="+mn-lt"/>
                <a:cs typeface="+mn-lt"/>
              </a:rPr>
              <a:t>.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516520-5BEB-4FF8-E283-7985C3E317FE}"/>
              </a:ext>
            </a:extLst>
          </p:cNvPr>
          <p:cNvSpPr txBox="1"/>
          <p:nvPr/>
        </p:nvSpPr>
        <p:spPr>
          <a:xfrm>
            <a:off x="8266609" y="7027401"/>
            <a:ext cx="5674672" cy="5959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 dirty="0">
                <a:solidFill>
                  <a:srgbClr val="1A1A1A"/>
                </a:solidFill>
                <a:cs typeface="Arial"/>
              </a:rPr>
              <a:t>Fig. 3.</a:t>
            </a:r>
            <a:r>
              <a:rPr lang="en-GB" sz="1600" dirty="0">
                <a:solidFill>
                  <a:srgbClr val="1A1A1A"/>
                </a:solidFill>
                <a:cs typeface="Arial"/>
              </a:rPr>
              <a:t> </a:t>
            </a:r>
            <a:r>
              <a:rPr lang="en-GB" sz="1600" dirty="0">
                <a:solidFill>
                  <a:srgbClr val="1A1A1A"/>
                </a:solidFill>
                <a:ea typeface="+mn-lt"/>
                <a:cs typeface="+mn-lt"/>
              </a:rPr>
              <a:t>Model metrics improve steadily during training (99 % CI shown).</a:t>
            </a:r>
            <a:endParaRPr lang="en-GB" sz="1600" dirty="0">
              <a:solidFill>
                <a:srgbClr val="1A1A1A"/>
              </a:solidFill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B65A64-522B-7650-6065-FF329D3B8B5E}"/>
              </a:ext>
            </a:extLst>
          </p:cNvPr>
          <p:cNvSpPr txBox="1"/>
          <p:nvPr/>
        </p:nvSpPr>
        <p:spPr>
          <a:xfrm>
            <a:off x="7843415" y="12822713"/>
            <a:ext cx="6518966" cy="76944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b="1">
                <a:solidFill>
                  <a:srgbClr val="E87703"/>
                </a:solidFill>
                <a:ea typeface="+mn-lt"/>
                <a:cs typeface="+mn-lt"/>
              </a:rPr>
              <a:t>Systematic property filtering works</a:t>
            </a:r>
            <a:r>
              <a:rPr lang="en-GB" sz="2200">
                <a:solidFill>
                  <a:srgbClr val="1A1A1A"/>
                </a:solidFill>
                <a:ea typeface="+mn-lt"/>
                <a:cs typeface="+mn-lt"/>
              </a:rPr>
              <a:t>: 10 000 generated molecules were filtered to top 250. </a:t>
            </a:r>
            <a:endParaRPr lang="en-US">
              <a:solidFill>
                <a:srgbClr val="1A1A1A"/>
              </a:solidFill>
              <a:cs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CA330A-BDE6-D560-C52F-408C4697AE51}"/>
              </a:ext>
            </a:extLst>
          </p:cNvPr>
          <p:cNvSpPr txBox="1"/>
          <p:nvPr/>
        </p:nvSpPr>
        <p:spPr>
          <a:xfrm>
            <a:off x="7838475" y="7887344"/>
            <a:ext cx="6744429" cy="110799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b="1" dirty="0">
                <a:solidFill>
                  <a:srgbClr val="E87703"/>
                </a:solidFill>
                <a:ea typeface="+mn-lt"/>
                <a:cs typeface="+mn-lt"/>
              </a:rPr>
              <a:t>AI learns to make better molecules</a:t>
            </a:r>
            <a:r>
              <a:rPr lang="en-GB" sz="2200" dirty="0">
                <a:solidFill>
                  <a:srgbClr val="1A1A1A"/>
                </a:solidFill>
                <a:ea typeface="+mn-lt"/>
                <a:cs typeface="+mn-lt"/>
              </a:rPr>
              <a:t>: the model improved, producing highly valid, unique, and novel molecules with high predicted energy density. </a:t>
            </a:r>
            <a:endParaRPr lang="en-US" dirty="0">
              <a:solidFill>
                <a:srgbClr val="1A1A1A"/>
              </a:solidFill>
              <a:cs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88E04-60BC-8293-0750-2DBD3061D74F}"/>
              </a:ext>
            </a:extLst>
          </p:cNvPr>
          <p:cNvSpPr txBox="1"/>
          <p:nvPr/>
        </p:nvSpPr>
        <p:spPr>
          <a:xfrm>
            <a:off x="7826357" y="16306368"/>
            <a:ext cx="6658877" cy="110799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b="1">
                <a:solidFill>
                  <a:srgbClr val="E87703"/>
                </a:solidFill>
                <a:ea typeface="+mn-lt"/>
                <a:cs typeface="+mn-lt"/>
              </a:rPr>
              <a:t>Final candidates rival best aviation fuels</a:t>
            </a:r>
            <a:r>
              <a:rPr lang="en-GB" sz="2200">
                <a:solidFill>
                  <a:srgbClr val="1A1A1A"/>
                </a:solidFill>
                <a:ea typeface="+mn-lt"/>
                <a:cs typeface="+mn-lt"/>
              </a:rPr>
              <a:t>: fuels in Fig. 5 exceed Jet-A in NHOC and pass the ASTM D7566 [3] requirements for all predicted properties. </a:t>
            </a:r>
            <a:endParaRPr lang="en-US">
              <a:solidFill>
                <a:srgbClr val="1A1A1A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F7E0D51-6106-83D3-68BF-885622702F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219" t="-2069" r="16400" b="-433"/>
          <a:stretch>
            <a:fillRect/>
          </a:stretch>
        </p:blipFill>
        <p:spPr>
          <a:xfrm>
            <a:off x="7878006" y="13842223"/>
            <a:ext cx="2070431" cy="180356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463AFC5-20D1-09F8-2095-992241C8EC0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3085" t="-512" r="22812" b="78"/>
          <a:stretch>
            <a:fillRect/>
          </a:stretch>
        </p:blipFill>
        <p:spPr>
          <a:xfrm>
            <a:off x="10039144" y="13816545"/>
            <a:ext cx="1883375" cy="1829350"/>
          </a:xfrm>
          <a:prstGeom prst="rect">
            <a:avLst/>
          </a:prstGeom>
        </p:spPr>
      </p:pic>
      <p:pic>
        <p:nvPicPr>
          <p:cNvPr id="36" name="Picture 35" descr="A molecule structure with grey balls&#10;&#10;AI-generated content may be incorrect.">
            <a:extLst>
              <a:ext uri="{FF2B5EF4-FFF2-40B4-BE49-F238E27FC236}">
                <a16:creationId xmlns:a16="http://schemas.microsoft.com/office/drawing/2014/main" id="{E35E8DFD-016A-6035-844D-7C72BC024EC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0397" t="-565" r="17926" b="-2405"/>
          <a:stretch>
            <a:fillRect/>
          </a:stretch>
        </p:blipFill>
        <p:spPr>
          <a:xfrm>
            <a:off x="12048352" y="13912064"/>
            <a:ext cx="2127400" cy="182225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BC0D411-46F6-9D3F-E54B-72F9F5A3E3EE}"/>
              </a:ext>
            </a:extLst>
          </p:cNvPr>
          <p:cNvSpPr txBox="1"/>
          <p:nvPr/>
        </p:nvSpPr>
        <p:spPr>
          <a:xfrm>
            <a:off x="567987" y="17902925"/>
            <a:ext cx="186331" cy="1927280"/>
          </a:xfrm>
          <a:prstGeom prst="rect">
            <a:avLst/>
          </a:prstGeom>
          <a:solidFill>
            <a:srgbClr val="500778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EB44B1D-1441-D216-8ED6-6EC491243D45}"/>
              </a:ext>
            </a:extLst>
          </p:cNvPr>
          <p:cNvSpPr/>
          <p:nvPr/>
        </p:nvSpPr>
        <p:spPr>
          <a:xfrm>
            <a:off x="552278" y="3710619"/>
            <a:ext cx="6685477" cy="86292"/>
          </a:xfrm>
          <a:prstGeom prst="rect">
            <a:avLst/>
          </a:prstGeom>
          <a:solidFill>
            <a:srgbClr val="5007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BF9966-7066-DC00-B4DE-BF1DB4C3E712}"/>
              </a:ext>
            </a:extLst>
          </p:cNvPr>
          <p:cNvSpPr/>
          <p:nvPr/>
        </p:nvSpPr>
        <p:spPr>
          <a:xfrm>
            <a:off x="7733261" y="3710618"/>
            <a:ext cx="4836187" cy="86055"/>
          </a:xfrm>
          <a:prstGeom prst="rect">
            <a:avLst/>
          </a:prstGeom>
          <a:solidFill>
            <a:srgbClr val="5007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E71EA1F-B637-7FB3-FD6F-2CC0462A5E28}"/>
              </a:ext>
            </a:extLst>
          </p:cNvPr>
          <p:cNvSpPr/>
          <p:nvPr/>
        </p:nvSpPr>
        <p:spPr>
          <a:xfrm>
            <a:off x="563121" y="9446224"/>
            <a:ext cx="6203541" cy="87877"/>
          </a:xfrm>
          <a:prstGeom prst="rect">
            <a:avLst/>
          </a:prstGeom>
          <a:solidFill>
            <a:srgbClr val="5007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48BD96A5-629B-D96A-90C4-0756DC56BA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2011" y="4046415"/>
            <a:ext cx="5665553" cy="2985233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0CA674B8-A6DE-3923-FB9C-A2CDB5491E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70328" y="9387035"/>
            <a:ext cx="5896488" cy="2489249"/>
          </a:xfrm>
          <a:prstGeom prst="rect">
            <a:avLst/>
          </a:prstGeom>
        </p:spPr>
      </p:pic>
      <p:pic>
        <p:nvPicPr>
          <p:cNvPr id="21" name="Picture 20" descr="A group of signs with text&#10;&#10;AI-generated content may be incorrect.">
            <a:extLst>
              <a:ext uri="{FF2B5EF4-FFF2-40B4-BE49-F238E27FC236}">
                <a16:creationId xmlns:a16="http://schemas.microsoft.com/office/drawing/2014/main" id="{A641FD04-F0B2-BF7B-601A-DB4AA333FF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7310" y="3797451"/>
            <a:ext cx="3651208" cy="2617814"/>
          </a:xfrm>
          <a:prstGeom prst="rect">
            <a:avLst/>
          </a:prstGeom>
        </p:spPr>
      </p:pic>
      <p:pic>
        <p:nvPicPr>
          <p:cNvPr id="22" name="Picture 21" descr="A black background with a black background and a black shield with a green check mark and a test tube with a green tick&#10;&#10;AI-generated content may be incorrect.">
            <a:extLst>
              <a:ext uri="{FF2B5EF4-FFF2-40B4-BE49-F238E27FC236}">
                <a16:creationId xmlns:a16="http://schemas.microsoft.com/office/drawing/2014/main" id="{D534C74E-7341-F66D-C913-4EAE9F564F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57891" y="17702695"/>
            <a:ext cx="6408333" cy="2549778"/>
          </a:xfrm>
          <a:prstGeom prst="rect">
            <a:avLst/>
          </a:prstGeom>
        </p:spPr>
      </p:pic>
      <p:pic>
        <p:nvPicPr>
          <p:cNvPr id="30" name="Picture 2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F28ABF-5EAB-513E-93E0-25471A1C58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8995" y="9669593"/>
            <a:ext cx="5917901" cy="22951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8A3474-1694-F88E-BA37-CB25F5731360}"/>
              </a:ext>
            </a:extLst>
          </p:cNvPr>
          <p:cNvSpPr txBox="1"/>
          <p:nvPr/>
        </p:nvSpPr>
        <p:spPr>
          <a:xfrm>
            <a:off x="12429733" y="267203"/>
            <a:ext cx="2367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cs typeface="Arial"/>
              </a:rPr>
              <a:t>Full </a:t>
            </a:r>
            <a:r>
              <a:rPr lang="en-GB" b="1" dirty="0" err="1">
                <a:solidFill>
                  <a:schemeClr val="bg1"/>
                </a:solidFill>
                <a:cs typeface="Arial"/>
              </a:rPr>
              <a:t>Methods&amp;Data</a:t>
            </a:r>
            <a:r>
              <a:rPr lang="en-GB" b="1" dirty="0">
                <a:solidFill>
                  <a:schemeClr val="bg1"/>
                </a:solidFill>
                <a:cs typeface="Arial"/>
              </a:rPr>
              <a:t>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CL_Orange_A0_Portrait_Poster_Theme">
  <a:themeElements>
    <a:clrScheme name="UCL Orange Theme">
      <a:dk1>
        <a:srgbClr val="000000"/>
      </a:dk1>
      <a:lt1>
        <a:srgbClr val="FFFFFF"/>
      </a:lt1>
      <a:dk2>
        <a:srgbClr val="EA7600"/>
      </a:dk2>
      <a:lt2>
        <a:srgbClr val="FBE4CC"/>
      </a:lt2>
      <a:accent1>
        <a:srgbClr val="003D4C"/>
      </a:accent1>
      <a:accent2>
        <a:srgbClr val="8F993E"/>
      </a:accent2>
      <a:accent3>
        <a:srgbClr val="0097A9"/>
      </a:accent3>
      <a:accent4>
        <a:srgbClr val="93272C"/>
      </a:accent4>
      <a:accent5>
        <a:srgbClr val="F6BE00"/>
      </a:accent5>
      <a:accent6>
        <a:srgbClr val="500778"/>
      </a:accent6>
      <a:hlink>
        <a:srgbClr val="0097A9"/>
      </a:hlink>
      <a:folHlink>
        <a:srgbClr val="0097A9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ab628e2-5ba5-4d39-81a7-79f2916a6bfc">
      <Terms xmlns="http://schemas.microsoft.com/office/infopath/2007/PartnerControls"/>
    </lcf76f155ced4ddcb4097134ff3c332f>
    <TaxCatchAll xmlns="99915021-baf6-4168-a07a-b3ea6d9e492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43C9068EC3A549BCC1476BEA24076F" ma:contentTypeVersion="12" ma:contentTypeDescription="Create a new document." ma:contentTypeScope="" ma:versionID="92ca3f89e62f23804dfba820ed092d05">
  <xsd:schema xmlns:xsd="http://www.w3.org/2001/XMLSchema" xmlns:xs="http://www.w3.org/2001/XMLSchema" xmlns:p="http://schemas.microsoft.com/office/2006/metadata/properties" xmlns:ns2="6ab628e2-5ba5-4d39-81a7-79f2916a6bfc" xmlns:ns3="99915021-baf6-4168-a07a-b3ea6d9e4929" targetNamespace="http://schemas.microsoft.com/office/2006/metadata/properties" ma:root="true" ma:fieldsID="1db6c5776075ce332a3b354205fda49b" ns2:_="" ns3:_="">
    <xsd:import namespace="6ab628e2-5ba5-4d39-81a7-79f2916a6bfc"/>
    <xsd:import namespace="99915021-baf6-4168-a07a-b3ea6d9e49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b628e2-5ba5-4d39-81a7-79f2916a6b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579a89b1-2c2c-4f7f-9bd7-7914fb13a0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915021-baf6-4168-a07a-b3ea6d9e4929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9c9ed831-226a-4df6-919f-1ab4a42a85d3}" ma:internalName="TaxCatchAll" ma:showField="CatchAllData" ma:web="99915021-baf6-4168-a07a-b3ea6d9e49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C46562-2955-459F-BB6B-17F80DD21808}">
  <ds:schemaRefs>
    <ds:schemaRef ds:uri="6ab628e2-5ba5-4d39-81a7-79f2916a6bfc"/>
    <ds:schemaRef ds:uri="99915021-baf6-4168-a07a-b3ea6d9e4929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CB72588-30A2-4931-B284-C6CB460B5770}">
  <ds:schemaRefs>
    <ds:schemaRef ds:uri="6ab628e2-5ba5-4d39-81a7-79f2916a6bfc"/>
    <ds:schemaRef ds:uri="99915021-baf6-4168-a07a-b3ea6d9e492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8FA18F6-F87E-4037-8C27-43B0D09995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UCL_Orange_A0_Portrait_Poster_Theme</vt:lpstr>
      <vt:lpstr>AI Can Generate Novel High-Energy Sustainable Aviation Fuel Molecules Karl I. Neivelt (LBDQ8)  Supervisor: Dr Zied Hosni, Route: Data-Driven Innovation</vt:lpstr>
    </vt:vector>
  </TitlesOfParts>
  <Company>University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UCL A0 Portrait Poster Template</dc:subject>
  <dc:creator>Andaya, Tess</dc:creator>
  <cp:keywords>UCL A0 Portrait Poster</cp:keywords>
  <dc:description/>
  <cp:revision>25</cp:revision>
  <dcterms:created xsi:type="dcterms:W3CDTF">2020-11-05T15:42:58Z</dcterms:created>
  <dcterms:modified xsi:type="dcterms:W3CDTF">2025-07-24T11:10:57Z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Custom</vt:lpwstr>
  </property>
  <property fmtid="{D5CDD505-2E9C-101B-9397-08002B2CF9AE}" pid="3" name="Slides">
    <vt:i4>1</vt:i4>
  </property>
  <property fmtid="{D5CDD505-2E9C-101B-9397-08002B2CF9AE}" pid="4" name="MediaServiceImageTags">
    <vt:lpwstr/>
  </property>
  <property fmtid="{D5CDD505-2E9C-101B-9397-08002B2CF9AE}" pid="5" name="ContentTypeId">
    <vt:lpwstr>0x010100FE43C9068EC3A549BCC1476BEA24076F</vt:lpwstr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</Properties>
</file>